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4" r:id="rId13"/>
    <p:sldId id="267" r:id="rId14"/>
    <p:sldId id="268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9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D480-A4E8-4A79-8D7A-A6CE203D8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F812E0-7FCA-43BD-8653-A3926851F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1B221-4B4C-4A27-A327-5C8FEA21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46878-5A58-4E55-BC3D-C540269F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24567-D821-4FBB-86D7-8EDC7F97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5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CABD8-2FA1-4139-AD72-FD5861A1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9047E-7B7A-4A33-983F-FD0709D08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F8B5D-3D2A-46BA-BB85-5671BE3C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CD7BB-5572-4C80-A2EB-4B41F891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EF25D-FCCF-4929-A3C1-0C1288B4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5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53519-A745-4E5B-BF1F-94CAE79B6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D83C7-F6D8-4654-8506-B34271C3E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3267E-114B-4F68-AB67-DC6F9118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B7E42-A7E7-4297-AC53-B1BDAF394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26A17-8DD2-437C-97A4-8EF6BE7E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1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58238-BEBA-4FF2-A9B3-3E3ADD1F5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2CD4B-209C-4010-8A3C-CF4F49608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F0B0C-15C3-4B9D-8A52-DCECE7B5B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0141F-F645-4DE2-A176-EA7B2F54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183E7-120F-4F50-97C6-93844057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9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E3E4-30C4-4428-8E72-52C9CFC44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EF4BB-E767-4AB1-A746-61A12C255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AB48C-CDF2-4040-B66B-518F5509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59072-F7F1-4CD3-A394-AF25890B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A7001-FC55-4DDF-85A6-74A49D3E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9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2C96-C80B-477F-8C89-4E1F6DCD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9D31A-58A3-4A19-91A2-064CD4AF6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598ED-A359-4CE1-B85E-EBD4F3C98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A6C54-F94E-4AAC-BA6D-A66DF3E8C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2C430-CFB6-4157-8A14-DEC0B97C1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FA9A1-D82D-4413-B811-24CE846AD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7B26C-CAD0-423B-9892-CA3DF291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9056A-9B77-496B-83F5-2BDFFA7E2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44FF3-1086-4BDE-B272-1C68C769D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210A0-85BA-4627-BC02-EAA25D734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AD07B-9248-4A2B-8033-4944BF21C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8F5989-B547-4571-AB53-D930F0CC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9EC146-E049-49DC-A67B-583E28B6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96C09-5A92-46E0-A728-355FE9B60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6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3C67-89DC-4B04-A503-DBC13CFF0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C4CB0-68C0-4784-9673-7BCF2D0EC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3BB8A-AA9A-47F7-B0AB-5D5C07B9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368824-10C4-4727-8B5B-48299216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3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B1E07-5963-4209-9567-F67FD0A5F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76A525-83B2-4A0C-A6F8-3119FC99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B7FD6-FD3A-4ED5-8D78-363C65C1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9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574DD-3204-4E77-B7B0-2121C15E5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16B42-8CE5-45B3-B6DD-0A4ACAAE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03B06-9407-4E1A-A37D-54D8E491E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882BE-28F6-42B5-8BAD-B737A0203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B3AAD-E557-4277-89DF-9F01B1E9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FD703-7F7D-4B62-A37E-AD67E3EB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3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18EF4-E631-40F4-80BD-3A7E2F4C2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25C2B-2EDE-4F05-8212-DE0DAEDF9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4D32B-F6B7-400C-BAB5-63797FC2B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8844B-7F1E-41DF-9F98-C7D80CD3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ECD67-C2C7-42EC-9083-C8E366AF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5FD91-6FAA-43E1-995F-0F7DE78C4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6418C8-E5C3-41FB-9224-002BA717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6306C-5539-4BD8-8E2C-EA673E9B8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DACA4-7B30-4F58-A13B-9E2C24897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EDFB2-677E-4A89-9528-1387B475ACAE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BDEC9-D055-4C56-BF6A-8D9496F22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2217D-668D-4E4D-8B1D-049655EFC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2BC9A-1B2C-40B7-90AB-C117D6848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2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broadbandnow.com/report/much-data-really-cost-isp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nature.com/articles/s41467-020-16265-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207.23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42FA2-4DC3-444B-96C4-50A00176D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Cost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26615-BD03-42EC-AE69-EA887BE34C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1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5C4204-21B4-4521-8F42-623E05201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 2</a:t>
            </a:r>
            <a:br>
              <a:rPr lang="en-US" dirty="0"/>
            </a:br>
            <a:r>
              <a:rPr lang="en-US" dirty="0"/>
              <a:t>How Hard are the Categories?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A660687-3AF2-4694-8AAD-F67689298E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4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FA9B6-C3B3-4D3E-8FA8-D4D2E37C7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Landauer’s</a:t>
            </a:r>
            <a:r>
              <a:rPr lang="en-US" dirty="0"/>
              <a:t> Limit</a:t>
            </a:r>
            <a:br>
              <a:rPr lang="en-US" dirty="0"/>
            </a:br>
            <a:r>
              <a:rPr lang="en-US" dirty="0"/>
              <a:t>[</a:t>
            </a:r>
            <a:r>
              <a:rPr lang="en-US" dirty="0" err="1"/>
              <a:t>Landauer</a:t>
            </a:r>
            <a:r>
              <a:rPr lang="en-US" dirty="0"/>
              <a:t> 1961]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6FC589-2537-4700-AA1E-03641EC58C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Current Computation Architectures are Irreversible (you can’t reconstruct inputs from outputs)</a:t>
                </a:r>
              </a:p>
              <a:p>
                <a:pPr lvl="1"/>
                <a:r>
                  <a:rPr lang="en-US" dirty="0"/>
                  <a:t>E.g. if x AND y = 0, inputs could have been (0,0) (0,1) or (1,0)</a:t>
                </a:r>
              </a:p>
              <a:p>
                <a:r>
                  <a:rPr lang="en-US" dirty="0" err="1"/>
                  <a:t>Landauer’s</a:t>
                </a:r>
                <a:r>
                  <a:rPr lang="en-US" dirty="0"/>
                  <a:t> limit: </a:t>
                </a:r>
              </a:p>
              <a:p>
                <a:pPr lvl="1"/>
                <a:r>
                  <a:rPr lang="en-US" dirty="0"/>
                  <a:t>At temperature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any computation that destroys a bit of information about the input must produce at least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⁡(2)</m:t>
                    </m:r>
                  </m:oMath>
                </a14:m>
                <a:r>
                  <a:rPr lang="en-US" dirty="0"/>
                  <a:t> waste heat to get rid of the entropy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Boltzmann’s constant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≈1.3×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−23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For reference</a:t>
                </a:r>
              </a:p>
              <a:p>
                <a:pPr lvl="1"/>
                <a:r>
                  <a:rPr lang="en-US" dirty="0"/>
                  <a:t>The Earth’s thermal radiation carries away about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151</m:t>
                        </m:r>
                      </m:sup>
                    </m:sSup>
                  </m:oMath>
                </a14:m>
                <a:r>
                  <a:rPr lang="en-US" dirty="0"/>
                  <a:t> bits of entropy per year</a:t>
                </a:r>
              </a:p>
              <a:p>
                <a:pPr lvl="2"/>
                <a:r>
                  <a:rPr lang="en-US" dirty="0"/>
                  <a:t>If we assume each irreversible gate loses a bit of entropy this means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151</m:t>
                        </m:r>
                      </m:sup>
                    </m:sSup>
                  </m:oMath>
                </a14:m>
                <a:r>
                  <a:rPr lang="en-US" dirty="0"/>
                  <a:t> gates per year AND</a:t>
                </a:r>
              </a:p>
              <a:p>
                <a:pPr lvl="2"/>
                <a:r>
                  <a:rPr lang="en-US" dirty="0"/>
                  <a:t>The maximum depth of an irreversible computation at a sensible temperature like 300K is about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sup>
                    </m:sSup>
                  </m:oMath>
                </a14:m>
                <a:r>
                  <a:rPr lang="en-US" dirty="0"/>
                  <a:t> per year</a:t>
                </a:r>
              </a:p>
              <a:p>
                <a:pPr lvl="2"/>
                <a:r>
                  <a:rPr lang="en-US" dirty="0"/>
                  <a:t>Compare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143</m:t>
                        </m:r>
                      </m:sup>
                    </m:sSup>
                  </m:oMath>
                </a14:m>
                <a:r>
                  <a:rPr lang="en-US" dirty="0"/>
                  <a:t> classical gates for category 1 and the middle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 for MAXDEPTH from CFP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6FC589-2537-4700-AA1E-03641EC58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928" b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06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8A8D-91B4-4D69-84C9-CAE36447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Brownian Computation</a:t>
            </a:r>
            <a:br>
              <a:rPr lang="en-US" dirty="0"/>
            </a:br>
            <a:r>
              <a:rPr lang="en-US" dirty="0"/>
              <a:t>[Bennett 1973]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777438-3C8D-4587-88B2-1D90EA784D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For constant-</a:t>
                </a:r>
                <a:r>
                  <a:rPr lang="en-US" dirty="0" err="1"/>
                  <a:t>ish</a:t>
                </a:r>
                <a:r>
                  <a:rPr lang="en-US" dirty="0"/>
                  <a:t> overhead we can convert an irreversible circuit into a reversible circuit</a:t>
                </a:r>
              </a:p>
              <a:p>
                <a:pPr lvl="1"/>
                <a:r>
                  <a:rPr lang="en-US" dirty="0"/>
                  <a:t>This is a standard technique in quantum computing</a:t>
                </a:r>
              </a:p>
              <a:p>
                <a:r>
                  <a:rPr lang="en-US" dirty="0"/>
                  <a:t>Now we aren’t bound by </a:t>
                </a:r>
                <a:r>
                  <a:rPr lang="en-US" dirty="0" err="1"/>
                  <a:t>Landauer</a:t>
                </a:r>
                <a:r>
                  <a:rPr lang="en-US" dirty="0"/>
                  <a:t> Limit. How much better can we do?</a:t>
                </a:r>
              </a:p>
              <a:p>
                <a:r>
                  <a:rPr lang="en-US" dirty="0"/>
                  <a:t>Ballistic computation [Fredkin, Toffoli 1982]</a:t>
                </a:r>
              </a:p>
              <a:p>
                <a:pPr lvl="1"/>
                <a:r>
                  <a:rPr lang="en-US" dirty="0"/>
                  <a:t>Model computation with perfectly elastic billiard balls and reflectors</a:t>
                </a:r>
              </a:p>
              <a:p>
                <a:pPr lvl="1"/>
                <a:r>
                  <a:rPr lang="en-US" dirty="0"/>
                  <a:t>Says computation is basically free</a:t>
                </a:r>
              </a:p>
              <a:p>
                <a:pPr lvl="1"/>
                <a:r>
                  <a:rPr lang="en-US" dirty="0"/>
                  <a:t>But is  generally considered unrealistic due to sensitivity to small perturbations</a:t>
                </a:r>
              </a:p>
              <a:p>
                <a:r>
                  <a:rPr lang="en-US" dirty="0"/>
                  <a:t>Brownian computation</a:t>
                </a:r>
              </a:p>
              <a:p>
                <a:pPr lvl="1"/>
                <a:r>
                  <a:rPr lang="en-US" dirty="0"/>
                  <a:t>Let reversible computations be driven forward and backwards by thermal noise</a:t>
                </a:r>
              </a:p>
              <a:p>
                <a:pPr lvl="1"/>
                <a:r>
                  <a:rPr lang="en-US" dirty="0"/>
                  <a:t>Induce a biasing energy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dirty="0"/>
                  <a:t> per gate</a:t>
                </a:r>
              </a:p>
              <a:p>
                <a:pPr lvl="1"/>
                <a:r>
                  <a:rPr lang="en-US" dirty="0"/>
                  <a:t>Gates will flip back and forth an average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times, slowing down the computation</a:t>
                </a:r>
              </a:p>
              <a:p>
                <a:pPr lvl="1"/>
                <a:r>
                  <a:rPr lang="en-US" dirty="0"/>
                  <a:t>But the net cost per gate will only be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777438-3C8D-4587-88B2-1D90EA784D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1256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7879-9E23-4CE4-90EA-408CCE81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Brownian Computation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41CE88-BC9C-42C1-8098-71D4DEA713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Last slide TLDR: If you’re willing to compute slower and make up the difference with parallelism, reversible gates use proportionally less energy than irreversible gates</a:t>
                </a:r>
              </a:p>
              <a:p>
                <a:r>
                  <a:rPr lang="en-US" dirty="0"/>
                  <a:t>Reversible computation with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dirty="0"/>
                  <a:t> is probably worse than irreversible computation by some constant factor, but it’s hard to compute, so we’ll ignore it </a:t>
                </a:r>
              </a:p>
              <a:p>
                <a:r>
                  <a:rPr lang="en-US" dirty="0"/>
                  <a:t>How much might we gain?</a:t>
                </a:r>
              </a:p>
              <a:p>
                <a:pPr lvl="1"/>
                <a:r>
                  <a:rPr lang="en-US" dirty="0"/>
                  <a:t>We guessed an irreversible computation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151</m:t>
                        </m:r>
                      </m:sup>
                    </m:sSup>
                  </m:oMath>
                </a14:m>
                <a:r>
                  <a:rPr lang="en-US" dirty="0"/>
                  <a:t> gates and depth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sup>
                    </m:sSup>
                  </m:oMath>
                </a14:m>
                <a:r>
                  <a:rPr lang="en-US" dirty="0"/>
                  <a:t> might be the maximum feasible on Earth per year</a:t>
                </a:r>
              </a:p>
              <a:p>
                <a:pPr lvl="1"/>
                <a:r>
                  <a:rPr lang="en-US" dirty="0"/>
                  <a:t>This implies a circuit width around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Let’s assume we can get 1 bit of memory for each atom in the Earth’s crust </a:t>
                </a:r>
              </a:p>
              <a:p>
                <a:pPr lvl="1"/>
                <a:r>
                  <a:rPr lang="en-US" dirty="0"/>
                  <a:t>There are about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159</m:t>
                        </m:r>
                      </m:sup>
                    </m:sSup>
                  </m:oMath>
                </a14:m>
                <a:r>
                  <a:rPr lang="en-US" dirty="0"/>
                  <a:t> of those</a:t>
                </a:r>
              </a:p>
              <a:p>
                <a:pPr lvl="1"/>
                <a:r>
                  <a:rPr lang="en-US" dirty="0"/>
                  <a:t>Now we can (maybe) do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190</m:t>
                        </m:r>
                      </m:sup>
                    </m:sSup>
                  </m:oMath>
                </a14:m>
                <a:r>
                  <a:rPr lang="en-US" dirty="0"/>
                  <a:t> gates per year with a depth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</m:sSup>
                  </m:oMath>
                </a14:m>
                <a:r>
                  <a:rPr lang="en-US" dirty="0"/>
                  <a:t> per year</a:t>
                </a:r>
              </a:p>
              <a:p>
                <a:pPr lvl="2"/>
                <a:r>
                  <a:rPr lang="en-US" dirty="0"/>
                  <a:t>Compare to Category 3: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207</m:t>
                        </m:r>
                      </m:sup>
                    </m:sSup>
                  </m:oMath>
                </a14:m>
                <a:r>
                  <a:rPr lang="en-US" dirty="0"/>
                  <a:t> classical gates, small value of MAXDEPTH: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41CE88-BC9C-42C1-8098-71D4DEA713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464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6057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94FF8-4B53-492B-879C-6E2C2CDEE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Unpowered Brownian Computation</a:t>
            </a:r>
            <a:br>
              <a:rPr lang="en-US" dirty="0"/>
            </a:br>
            <a:r>
              <a:rPr lang="en-US" dirty="0"/>
              <a:t>AKA Classical Grover</a:t>
            </a:r>
            <a:br>
              <a:rPr lang="en-US" dirty="0"/>
            </a:br>
            <a:r>
              <a:rPr lang="en-US" dirty="0"/>
              <a:t>[Perlner, Liu 2017]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E7B5D-9F7D-4C4C-980D-C08074C5E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AES key search and similar, there’s another way to use classical reversible computation</a:t>
            </a:r>
          </a:p>
          <a:p>
            <a:r>
              <a:rPr lang="en-US" dirty="0"/>
              <a:t>Make tiny computing units that randomly explore the AES key space driven by thermal noise, and only dissipate energy when they find the correct key</a:t>
            </a:r>
          </a:p>
          <a:p>
            <a:r>
              <a:rPr lang="en-US" dirty="0"/>
              <a:t>Can be made to induce transition to final state in their neighbors</a:t>
            </a:r>
          </a:p>
          <a:p>
            <a:r>
              <a:rPr lang="en-US" dirty="0"/>
              <a:t>Energy cost is basically the same as for Quantum Grover Search</a:t>
            </a:r>
          </a:p>
          <a:p>
            <a:r>
              <a:rPr lang="en-US" dirty="0"/>
              <a:t>Memory can be reduced to a reasonable amount by speeding up computation</a:t>
            </a:r>
          </a:p>
          <a:p>
            <a:pPr lvl="1"/>
            <a:r>
              <a:rPr lang="en-US" dirty="0"/>
              <a:t>Speed is proportional to temperature</a:t>
            </a:r>
          </a:p>
          <a:p>
            <a:pPr lvl="1"/>
            <a:r>
              <a:rPr lang="en-US" dirty="0"/>
              <a:t>Computation at arbitrarily high temperatures is probably at least as hard as quantum computation, so we can maybe ignore this option for the purpose of dealing with classical security levels</a:t>
            </a:r>
          </a:p>
        </p:txBody>
      </p:sp>
    </p:spTree>
    <p:extLst>
      <p:ext uri="{BB962C8B-B14F-4D97-AF65-F5344CB8AC3E}">
        <p14:creationId xmlns:p14="http://schemas.microsoft.com/office/powerpoint/2010/main" val="344971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BC1E-9E4F-4A5C-8DFF-CB295E9AF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fundamental limits on memory?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1165D2-D852-40E6-9423-C2501E2A0B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No particular reason moving memory without processing it should consume energy</a:t>
                </a:r>
              </a:p>
              <a:p>
                <a:r>
                  <a:rPr lang="en-US" dirty="0"/>
                  <a:t>Routing to the correct memory location should have at least logarithmic energy cost in the memory size, but that’s about it</a:t>
                </a:r>
              </a:p>
              <a:p>
                <a:r>
                  <a:rPr lang="en-US" dirty="0"/>
                  <a:t>In weak gravity regime (no black holes), a constant maximum memory density per volume is probably realistic</a:t>
                </a:r>
              </a:p>
              <a:p>
                <a:pPr lvl="1"/>
                <a:r>
                  <a:rPr lang="en-US" dirty="0"/>
                  <a:t>Given maximum signaling speed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, this implies maximum throughput scales with area</a:t>
                </a:r>
              </a:p>
              <a:p>
                <a:pPr lvl="1"/>
                <a:r>
                  <a:rPr lang="en-US" dirty="0"/>
                  <a:t>And minimum latency scales with </a:t>
                </a:r>
                <a:r>
                  <a:rPr lang="en-US" i="1" dirty="0"/>
                  <a:t>cube root </a:t>
                </a:r>
                <a:r>
                  <a:rPr lang="en-US" dirty="0"/>
                  <a:t>memory size</a:t>
                </a:r>
              </a:p>
              <a:p>
                <a:r>
                  <a:rPr lang="en-US" dirty="0"/>
                  <a:t>For black holes, it’s information per unit area, but I don’t think we’re dealing with systems of that scale</a:t>
                </a:r>
              </a:p>
              <a:p>
                <a:r>
                  <a:rPr lang="en-US" dirty="0"/>
                  <a:t>Note that initializing a unit of memory is itself an irreversible computation, so </a:t>
                </a:r>
                <a:r>
                  <a:rPr lang="en-US" dirty="0" err="1"/>
                  <a:t>Landauer</a:t>
                </a:r>
                <a:r>
                  <a:rPr lang="en-US" dirty="0"/>
                  <a:t> limit applies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1165D2-D852-40E6-9423-C2501E2A0B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580" b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483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676CB0-A37E-4ADD-9F41-2F4ED4644A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Ok,</a:t>
            </a:r>
            <a:br>
              <a:rPr lang="en-US" dirty="0"/>
            </a:br>
            <a:r>
              <a:rPr lang="en-US" dirty="0"/>
              <a:t>But What about Real Technology?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C811829-EF03-4759-A3A1-0777C4896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0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49B7-9255-4080-96B5-A40FBEA3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does computation cost?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92E18-2751-4816-8B8A-433C34FB50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We can assume any computation as large as we’re talking about will use custom hardware</a:t>
                </a:r>
              </a:p>
              <a:p>
                <a:r>
                  <a:rPr lang="en-US" dirty="0"/>
                  <a:t>As a proxy for what optimized hardware looks like we can look at bitcoin mining</a:t>
                </a:r>
              </a:p>
              <a:p>
                <a:r>
                  <a:rPr lang="en-US" dirty="0"/>
                  <a:t>Example specs (</a:t>
                </a:r>
                <a:r>
                  <a:rPr lang="en-US" dirty="0" err="1"/>
                  <a:t>Antminer</a:t>
                </a:r>
                <a:r>
                  <a:rPr lang="en-US" dirty="0"/>
                  <a:t> s19 Pro)</a:t>
                </a:r>
              </a:p>
              <a:p>
                <a:pPr lvl="1"/>
                <a:r>
                  <a:rPr lang="en-US" dirty="0"/>
                  <a:t>3250 W</a:t>
                </a:r>
              </a:p>
              <a:p>
                <a:pPr lvl="1"/>
                <a:r>
                  <a:rPr lang="en-US" dirty="0"/>
                  <a:t>110 Th/ Sec</a:t>
                </a:r>
              </a:p>
              <a:p>
                <a:pPr lvl="1"/>
                <a:r>
                  <a:rPr lang="en-US" dirty="0"/>
                  <a:t>~$3000 New (I saw a used one for $180)</a:t>
                </a:r>
              </a:p>
              <a:p>
                <a:r>
                  <a:rPr lang="en-US" dirty="0"/>
                  <a:t>Note that at 10¢/ kWh, power becomes the dominant cost after ~1yr</a:t>
                </a:r>
              </a:p>
              <a:p>
                <a:pPr lvl="1"/>
                <a:r>
                  <a:rPr lang="en-US" dirty="0"/>
                  <a:t>(Shorter than the expected hardware life)</a:t>
                </a:r>
              </a:p>
              <a:p>
                <a:r>
                  <a:rPr lang="en-US" b="1" i="1" dirty="0"/>
                  <a:t>Using the same 10¢/ kWh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𝟏𝟒𝟑</m:t>
                        </m:r>
                      </m:sup>
                    </m:sSup>
                  </m:oMath>
                </a14:m>
                <a:r>
                  <a:rPr lang="en-US" b="1" i="1" dirty="0"/>
                  <a:t> gates  costs about $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𝟔𝟒</m:t>
                        </m:r>
                      </m:sup>
                    </m:sSup>
                  </m:oMath>
                </a14:m>
                <a:r>
                  <a:rPr lang="en-US" b="1" i="1" dirty="0"/>
                  <a:t> </a:t>
                </a:r>
              </a:p>
              <a:p>
                <a:r>
                  <a:rPr lang="en-US" dirty="0"/>
                  <a:t>The hash is double SHA2: ~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</m:oMath>
                </a14:m>
                <a:r>
                  <a:rPr lang="en-US" dirty="0"/>
                  <a:t> gates</a:t>
                </a:r>
              </a:p>
              <a:p>
                <a:r>
                  <a:rPr lang="en-US" dirty="0"/>
                  <a:t>Earth gets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1.7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r>
                  <a:rPr lang="en-US" dirty="0"/>
                  <a:t>W of power from the Sun</a:t>
                </a:r>
              </a:p>
              <a:p>
                <a:pPr lvl="1"/>
                <a:r>
                  <a:rPr lang="en-US" dirty="0"/>
                  <a:t>About 1/4 gets eaten up by the atmosphere</a:t>
                </a:r>
              </a:p>
              <a:p>
                <a:pPr lvl="1"/>
                <a:r>
                  <a:rPr lang="en-US" dirty="0"/>
                  <a:t>If we blanket the Earth’s surface with solar panels (Typical efficiency 20%)</a:t>
                </a:r>
              </a:p>
              <a:p>
                <a:pPr lvl="1"/>
                <a:r>
                  <a:rPr lang="en-US" dirty="0"/>
                  <a:t>That leaves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.5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sup>
                    </m:sSup>
                  </m:oMath>
                </a14:m>
                <a:r>
                  <a:rPr lang="en-US" dirty="0"/>
                  <a:t>W </a:t>
                </a:r>
              </a:p>
              <a:p>
                <a:pPr lvl="1"/>
                <a:r>
                  <a:rPr lang="en-US" b="1" i="1" dirty="0"/>
                  <a:t>This is enough to perform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𝟏𝟒𝟑</m:t>
                        </m:r>
                      </m:sup>
                    </m:sSup>
                  </m:oMath>
                </a14:m>
                <a:r>
                  <a:rPr lang="en-US" b="1" i="1" dirty="0"/>
                  <a:t> gates in 500 years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92E18-2751-4816-8B8A-433C34FB50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521" b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811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436079-0EDB-4CF5-A586-8BF7CCB7176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How Much Memory can we Get for $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b="1" i="1" dirty="0"/>
                  <a:t> </a:t>
                </a:r>
                <a:r>
                  <a:rPr lang="en-US" dirty="0"/>
                  <a:t> over 500 years</a:t>
                </a:r>
                <a:r>
                  <a:rPr lang="en-US" b="1" i="1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436079-0EDB-4CF5-A586-8BF7CCB717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2903" b="-2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B5F39F-3381-4FE7-A523-E406B75B6F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Will estimate based on Hard Drives (based on SEAGATE ST16000NM001G EXOS X16 16TB)</a:t>
                </a:r>
              </a:p>
              <a:p>
                <a:r>
                  <a:rPr lang="en-US" dirty="0"/>
                  <a:t>16TB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47</m:t>
                        </m:r>
                      </m:sup>
                    </m:sSup>
                  </m:oMath>
                </a14:m>
                <a:r>
                  <a:rPr lang="en-US" dirty="0"/>
                  <a:t> bits </a:t>
                </a:r>
              </a:p>
              <a:p>
                <a:pPr lvl="1"/>
                <a:r>
                  <a:rPr lang="en-US" dirty="0"/>
                  <a:t>costs about $400</a:t>
                </a:r>
              </a:p>
              <a:p>
                <a:pPr lvl="1"/>
                <a:r>
                  <a:rPr lang="en-US" dirty="0"/>
                  <a:t>Lasts about 5 years</a:t>
                </a:r>
              </a:p>
              <a:p>
                <a:pPr lvl="1"/>
                <a:r>
                  <a:rPr lang="en-US" dirty="0"/>
                  <a:t>Needs about 10W of power</a:t>
                </a:r>
              </a:p>
              <a:p>
                <a:pPr lvl="2"/>
                <a:r>
                  <a:rPr lang="en-US" dirty="0"/>
                  <a:t>This adds up to about $45 over the lifetime of the drive</a:t>
                </a:r>
              </a:p>
              <a:p>
                <a:r>
                  <a:rPr lang="en-US" dirty="0"/>
                  <a:t>Memory budget: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$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$445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47</m:t>
                          </m:r>
                        </m:sup>
                      </m:sSup>
                      <m:r>
                        <m:rPr>
                          <m:nor/>
                        </m:rPr>
                        <a:rPr lang="en-US" dirty="0"/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bits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96.5</m:t>
                          </m:r>
                        </m:sup>
                      </m:sSup>
                      <m:r>
                        <m:rPr>
                          <m:nor/>
                        </m:rPr>
                        <a:rPr lang="en-US" dirty="0"/>
                        <m:t> </m:t>
                      </m:r>
                      <m:r>
                        <m:rPr>
                          <m:nor/>
                        </m:rPr>
                        <a:rPr lang="en-US" dirty="0"/>
                        <m:t>bits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Alternative budgets</a:t>
                </a:r>
              </a:p>
              <a:p>
                <a:pPr lvl="1"/>
                <a:r>
                  <a:rPr lang="en-US" dirty="0"/>
                  <a:t>1TB Flash drive $200, 2.5 W, 5y: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bits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Power only: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bits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Flash, power only: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bits</m:t>
                    </m:r>
                  </m:oMath>
                </a14:m>
                <a:r>
                  <a:rPr lang="en-US" dirty="0"/>
                  <a:t>  </a:t>
                </a:r>
              </a:p>
              <a:p>
                <a:r>
                  <a:rPr lang="en-US" dirty="0"/>
                  <a:t>Note these numbers are all greater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sup>
                    </m:sSup>
                    <m:r>
                      <m:rPr>
                        <m:nor/>
                      </m:rPr>
                      <a:rPr lang="en-US" dirty="0"/>
                      <m:t> 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B5F39F-3381-4FE7-A523-E406B75B6F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22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5114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E2CF-FC94-42FD-B53F-E7D2D95C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memory bandwidth?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49023D-17D2-453B-8B4B-197ADC2336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Both Flash and HDD typically advertise a maximum data transfer rate of about 250 MB per second</a:t>
                </a:r>
              </a:p>
              <a:p>
                <a:pPr lvl="1"/>
                <a:r>
                  <a:rPr lang="en-US" dirty="0"/>
                  <a:t>Might not be looking at the right number, since I always thought flash was faster than HDD</a:t>
                </a:r>
              </a:p>
              <a:p>
                <a:pPr lvl="1"/>
                <a:r>
                  <a:rPr lang="en-US" dirty="0"/>
                  <a:t>Maybe has to do with contiguous memory addresses, but I recall a comment in “Lattice Sieve Kernel” saying that they expected a bunch of the needed addresses to be clustered in memory</a:t>
                </a:r>
              </a:p>
              <a:p>
                <a:r>
                  <a:rPr lang="en-US" dirty="0"/>
                  <a:t>Anyway, </a:t>
                </a:r>
              </a:p>
              <a:p>
                <a:pPr lvl="1"/>
                <a:r>
                  <a:rPr lang="en-US" dirty="0"/>
                  <a:t>If we assume 16TB HDD, this means we can access each memory location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</m:sSup>
                  </m:oMath>
                </a14:m>
                <a:r>
                  <a:rPr lang="en-US" dirty="0"/>
                  <a:t> times in 500 years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96.5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114.5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If we assume 1TB Flash, this means we can access each memory location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</m:oMath>
                </a14:m>
                <a:r>
                  <a:rPr lang="en-US" dirty="0"/>
                  <a:t> times in 500 years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96.5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Better numbers may be possible using smaller drives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49023D-17D2-453B-8B4B-197ADC2336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58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788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E09AA-8578-4524-8C8E-860779B4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 that Started this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219497-4082-4836-88D5-AB0B45C35A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/>
                  <a:t>Category 1 is defined as: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i="1" dirty="0"/>
                  <a:t>“at least as hard to break as brute force key search against AES 128”</a:t>
                </a:r>
              </a:p>
              <a:p>
                <a:pPr lvl="1">
                  <a:lnSpc>
                    <a:spcPct val="120000"/>
                  </a:lnSpc>
                </a:pPr>
                <a:r>
                  <a:rPr lang="en-US" dirty="0"/>
                  <a:t>NIST estimates this costs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143</m:t>
                        </m:r>
                      </m:sup>
                    </m:sSup>
                  </m:oMath>
                </a14:m>
                <a:r>
                  <a:rPr lang="en-US" dirty="0"/>
                  <a:t> classical gates worth of computation</a:t>
                </a:r>
              </a:p>
              <a:p>
                <a:pPr lvl="1">
                  <a:lnSpc>
                    <a:spcPct val="120000"/>
                  </a:lnSpc>
                </a:pPr>
                <a:r>
                  <a:rPr lang="en-US" dirty="0"/>
                  <a:t>This attack parallelizes almost perfectly and requires almost no communication between the threads</a:t>
                </a:r>
              </a:p>
              <a:p>
                <a:pPr lvl="1">
                  <a:lnSpc>
                    <a:spcPct val="120000"/>
                  </a:lnSpc>
                </a:pPr>
                <a:r>
                  <a:rPr lang="en-US" dirty="0"/>
                  <a:t>The threads only require about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/>
                  <a:t> bits of memory apiece</a:t>
                </a:r>
              </a:p>
              <a:p>
                <a:pPr lvl="2">
                  <a:lnSpc>
                    <a:spcPct val="120000"/>
                  </a:lnSpc>
                </a:pPr>
                <a:r>
                  <a:rPr lang="en-US" dirty="0"/>
                  <a:t>Although if we assume the attack is parallelized so that it has depth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, the total memory must be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79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</a:t>
                </a:r>
                <a:r>
                  <a:rPr lang="en-US" dirty="0" err="1"/>
                  <a:t>Kyber</a:t>
                </a:r>
                <a:r>
                  <a:rPr lang="en-US" dirty="0"/>
                  <a:t> team suggests an attack on Kyber512 may cost as little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136</m:t>
                        </m:r>
                      </m:sup>
                    </m:sSup>
                  </m:oMath>
                </a14:m>
                <a:r>
                  <a:rPr lang="en-US" dirty="0"/>
                  <a:t> classical gates worth of computation, but</a:t>
                </a:r>
              </a:p>
              <a:p>
                <a:pPr lvl="1">
                  <a:lnSpc>
                    <a:spcPct val="120000"/>
                  </a:lnSpc>
                </a:pPr>
                <a:r>
                  <a:rPr lang="en-US" dirty="0"/>
                  <a:t>While the attack can be parallelized (at least somewhat), the threads must access a </a:t>
                </a:r>
                <a:r>
                  <a:rPr lang="en-US" b="1" i="1" dirty="0"/>
                  <a:t>shared</a:t>
                </a:r>
                <a:r>
                  <a:rPr lang="en-US" dirty="0"/>
                  <a:t> memory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sup>
                    </m:sSup>
                  </m:oMath>
                </a14:m>
                <a:endParaRPr lang="en-US" dirty="0"/>
              </a:p>
              <a:p>
                <a:pPr lvl="1">
                  <a:lnSpc>
                    <a:spcPct val="120000"/>
                  </a:lnSpc>
                </a:pPr>
                <a:r>
                  <a:rPr lang="en-US" dirty="0"/>
                  <a:t>Not sure this is correct, but I will mostly assume the attack parallelizes perfectly and memory accesses are from random locations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Is Kyber512 category 1?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219497-4082-4836-88D5-AB0B45C35A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895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BC1F-C7AC-4F0F-9B10-A4291C8CB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the Network?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0D823-A715-4D93-B07E-889861075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Heat dissipation considerations demand that processors be distributed fairly evenly around the globe</a:t>
            </a:r>
          </a:p>
          <a:p>
            <a:r>
              <a:rPr lang="en-US" dirty="0"/>
              <a:t>If memory is truly random access, this means processors will need to access data an average of 10000 kilometers away</a:t>
            </a:r>
          </a:p>
          <a:p>
            <a:r>
              <a:rPr lang="en-US" dirty="0"/>
              <a:t>How much does it cost to send data 10000 km?</a:t>
            </a:r>
          </a:p>
          <a:p>
            <a:pPr lvl="1"/>
            <a:r>
              <a:rPr lang="en-US" dirty="0"/>
              <a:t>This question is surprisingly hard to answer</a:t>
            </a:r>
          </a:p>
        </p:txBody>
      </p:sp>
    </p:spTree>
    <p:extLst>
      <p:ext uri="{BB962C8B-B14F-4D97-AF65-F5344CB8AC3E}">
        <p14:creationId xmlns:p14="http://schemas.microsoft.com/office/powerpoint/2010/main" val="1061003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1FB21-24AA-4D06-9804-EF4745D08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ISPs  (</a:t>
            </a:r>
            <a:r>
              <a:rPr lang="en-US" dirty="0" err="1"/>
              <a:t>Alledgedly</a:t>
            </a:r>
            <a:r>
              <a:rPr lang="en-US" dirty="0"/>
              <a:t>) Pay for Bandwidth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C65A1B-27AC-4C4E-9CDE-DC8BDF7654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According to a Netflix report from 2011, the marginal cost of sending a GB of data was less than a penny</a:t>
                </a:r>
              </a:p>
              <a:p>
                <a:r>
                  <a:rPr lang="en-US" dirty="0"/>
                  <a:t>According to this random web article from 2015: </a:t>
                </a:r>
                <a:r>
                  <a:rPr lang="en-US" dirty="0">
                    <a:hlinkClick r:id="rId2"/>
                  </a:rPr>
                  <a:t>https://broadbandnow.com/report/much-data-really-cost-isps/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The price has recently fallen an average of something like 25% per year (15-50%)</a:t>
                </a:r>
              </a:p>
              <a:p>
                <a:r>
                  <a:rPr lang="en-US" dirty="0"/>
                  <a:t>Extrapolating to 2020 this works out to about a dollar per TB</a:t>
                </a:r>
              </a:p>
              <a:p>
                <a:r>
                  <a:rPr lang="en-US" dirty="0"/>
                  <a:t>So maybe, based on rumor and hearsay it is feasible to send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𝟒𝟑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𝟏𝟎𝟕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𝐛𝐢𝐭𝐬</m:t>
                      </m:r>
                    </m:oMath>
                  </m:oMathPara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$2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C65A1B-27AC-4C4E-9CDE-DC8BDF7654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3081" r="-754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2160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EB44-4201-4AA1-902D-21F9C47FB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for Kicks:</a:t>
            </a:r>
            <a:br>
              <a:rPr lang="en-US" dirty="0"/>
            </a:br>
            <a:r>
              <a:rPr lang="en-US" dirty="0"/>
              <a:t>A System Which is Almost as Good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A52FDB-CAEA-4A4C-AA57-3096332ED8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Forget long distance fiber optics</a:t>
                </a:r>
              </a:p>
              <a:p>
                <a:pPr lvl="1"/>
                <a:r>
                  <a:rPr lang="en-US" dirty="0"/>
                  <a:t>Send everything to a local data center</a:t>
                </a:r>
              </a:p>
              <a:p>
                <a:pPr lvl="1"/>
                <a:r>
                  <a:rPr lang="en-US" dirty="0"/>
                  <a:t>Let the data center pool your data on 16TB hard disks </a:t>
                </a:r>
              </a:p>
              <a:p>
                <a:pPr lvl="2"/>
                <a:r>
                  <a:rPr lang="en-US" dirty="0"/>
                  <a:t>less than 1 day to write, based on maximum data transfer rate 250MBps</a:t>
                </a:r>
              </a:p>
              <a:p>
                <a:pPr lvl="1"/>
                <a:r>
                  <a:rPr lang="en-US" dirty="0"/>
                  <a:t>And mail the hard disks 1 week, $128 international shipping to another data center</a:t>
                </a:r>
              </a:p>
              <a:p>
                <a:pPr lvl="2"/>
                <a:r>
                  <a:rPr lang="en-US" dirty="0"/>
                  <a:t>Which reads and disaggregates the data</a:t>
                </a:r>
              </a:p>
              <a:p>
                <a:r>
                  <a:rPr lang="en-US" dirty="0"/>
                  <a:t>Total data sent: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$</m:t>
                          </m:r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sup>
                      </m:sSup>
                      <m:r>
                        <a:rPr lang="en-US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𝟒𝟕</m:t>
                              </m:r>
                            </m:sup>
                          </m:sSup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𝐛𝐢𝐭𝐬</m:t>
                          </m:r>
                        </m:num>
                        <m:den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$</m:t>
                          </m:r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𝟏𝟐𝟖</m:t>
                          </m:r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𝟏𝟎𝟒</m:t>
                          </m:r>
                        </m:sup>
                      </m:sSup>
                      <m:r>
                        <a:rPr lang="en-US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𝐛𝐢𝐭𝐬</m:t>
                      </m:r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Maximum number of accesses in series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500 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365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access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accesses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Which is fine as long as the memory size is </a:t>
                </a:r>
                <a:r>
                  <a:rPr lang="en-US" i="1" dirty="0"/>
                  <a:t>larger</a:t>
                </a:r>
                <a:r>
                  <a:rPr lang="en-US" dirty="0"/>
                  <a:t>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88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A52FDB-CAEA-4A4C-AA57-3096332ED8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1453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DDAC7-3B96-4F2F-A72C-37475026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Buy our own Equipment?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7FC74B-AD72-4381-8815-6DBC487122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r>
                  <a:rPr lang="en-US" dirty="0"/>
                  <a:t>A $600, 5 watt device can deliver 100Gbps on 10 km of single mode fiber 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(Cisco QSFP-100G-LR4-S Compatible 100GBASE-LR4 QSFP28 1310nm 10km DOM Optical Transceiver Module)</a:t>
                </a:r>
              </a:p>
              <a:p>
                <a:r>
                  <a:rPr lang="en-US" dirty="0"/>
                  <a:t> A 12 strand single mode fiber optic cable bundle costs $1.23 per foot 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(Corning 12 Strand </a:t>
                </a:r>
                <a:r>
                  <a:rPr lang="en-US" sz="2000" dirty="0" err="1"/>
                  <a:t>Singlemode</a:t>
                </a:r>
                <a:r>
                  <a:rPr lang="en-US" sz="2000" dirty="0"/>
                  <a:t> Outdoor Figure 8 w/Messenger Fiber Optic Cable - Black (Per Foot))</a:t>
                </a:r>
              </a:p>
              <a:p>
                <a:endParaRPr lang="en-US" dirty="0"/>
              </a:p>
              <a:p>
                <a:r>
                  <a:rPr lang="en-US" dirty="0"/>
                  <a:t>Assume the transceiver lasts 5 years and the fiber lasts 25</a:t>
                </a:r>
              </a:p>
              <a:p>
                <a:r>
                  <a:rPr lang="en-US" dirty="0"/>
                  <a:t>Installation costs for fiber (labor, permitting) could easily dominate these costs (up to $80k per km), but we’ll ignore it, because</a:t>
                </a:r>
              </a:p>
              <a:p>
                <a:pPr lvl="1"/>
                <a:r>
                  <a:rPr lang="en-US" dirty="0"/>
                  <a:t>It’s hard to calculate</a:t>
                </a:r>
              </a:p>
              <a:p>
                <a:pPr lvl="1"/>
                <a:r>
                  <a:rPr lang="en-US" dirty="0"/>
                  <a:t>We can probably amortize it away by laying a lot of fiber in the same place</a:t>
                </a:r>
              </a:p>
              <a:p>
                <a:pPr lvl="1"/>
                <a:r>
                  <a:rPr lang="en-US" dirty="0"/>
                  <a:t>Replacing installed fiber is almost certainly cheaper, and we’ll need to do that ~20 times more often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Net cost of 100 Gbps over 10000 km for 500 years: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10000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$600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𝑘𝑚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.005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𝑘𝑊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𝑘𝑚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$0.1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𝑘𝑊h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8760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$1.23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×12×25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3281 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𝑘𝑚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=$60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Transceiver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+$2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Power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+$67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Fiber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=$129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So ho much memory access can we afford?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200" b="1" i="1" smtClean="0">
                          <a:latin typeface="Cambria Math" panose="02040503050406030204" pitchFamily="18" charset="0"/>
                        </a:rPr>
                        <m:t>$</m:t>
                      </m:r>
                      <m:sSup>
                        <m:sSupPr>
                          <m:ctrlPr>
                            <a:rPr lang="en-US" sz="4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2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sup>
                      </m:sSup>
                      <m:r>
                        <a:rPr lang="en-US" sz="4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sup>
                      </m:sSup>
                      <m:r>
                        <a:rPr lang="en-US" sz="4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𝟑𝟕</m:t>
                              </m:r>
                            </m:sup>
                          </m:sSup>
                          <m:r>
                            <a:rPr lang="en-US" sz="4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𝐛𝐢𝐭𝐬</m:t>
                          </m:r>
                        </m:num>
                        <m:den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$</m:t>
                              </m:r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𝟐𝟕</m:t>
                              </m:r>
                            </m:sup>
                          </m:sSup>
                        </m:den>
                      </m:f>
                      <m:r>
                        <a:rPr lang="en-US" sz="4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2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𝟐𝟓</m:t>
                              </m:r>
                            </m:sup>
                          </m:sSup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en-US" sz="4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𝟏𝟎𝟖</m:t>
                          </m:r>
                        </m:sup>
                      </m:sSup>
                    </m:oMath>
                  </m:oMathPara>
                </a14:m>
                <a:endParaRPr lang="en-US" sz="42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7FC74B-AD72-4381-8815-6DBC487122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7189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67A94-190C-40F1-AA54-2CB26282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Mass Produce our own Equipment?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FDAA4D-2E2B-4275-847A-63E7287869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According to </a:t>
                </a:r>
                <a:r>
                  <a:rPr lang="en-US" dirty="0">
                    <a:hlinkClick r:id="rId2"/>
                  </a:rPr>
                  <a:t>https://www.nature.com/articles/s41467-020-16265-x</a:t>
                </a:r>
                <a:endParaRPr lang="en-US" dirty="0"/>
              </a:p>
              <a:p>
                <a:pPr lvl="1"/>
                <a:r>
                  <a:rPr lang="en-US" dirty="0"/>
                  <a:t>Using a single chip, a transmission rate of 44TBps can be achieved </a:t>
                </a:r>
              </a:p>
              <a:p>
                <a:pPr lvl="1"/>
                <a:r>
                  <a:rPr lang="en-US" dirty="0"/>
                  <a:t>Over a single strand of standard fiber optic cable</a:t>
                </a:r>
              </a:p>
              <a:p>
                <a:pPr lvl="1"/>
                <a:r>
                  <a:rPr lang="en-US" dirty="0"/>
                  <a:t>At a distance of 75km</a:t>
                </a:r>
              </a:p>
              <a:p>
                <a:r>
                  <a:rPr lang="en-US" dirty="0"/>
                  <a:t>If these can be mass produced at $10,000 apiece, our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108</m:t>
                        </m:r>
                      </m:sup>
                    </m:sSup>
                  </m:oMath>
                </a14:m>
                <a:r>
                  <a:rPr lang="en-US" dirty="0"/>
                  <a:t> RAM query budget becomes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116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Even if they cost something ridiculous like $200,000, we get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FDAA4D-2E2B-4275-847A-63E7287869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557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0D1F5-20CA-41E3-BE9A-C485A5D2C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Speculation about why the gap is so big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93BA3-93A6-426B-87B5-903426AC9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Non-competitive market</a:t>
            </a:r>
          </a:p>
          <a:p>
            <a:r>
              <a:rPr lang="en-US" dirty="0"/>
              <a:t>Parts optimized for compatibility with older equipment, not efficiency</a:t>
            </a:r>
          </a:p>
          <a:p>
            <a:r>
              <a:rPr lang="en-US" dirty="0"/>
              <a:t>Capacity increases not large enough to cover </a:t>
            </a:r>
            <a:r>
              <a:rPr lang="en-US" dirty="0" err="1"/>
              <a:t>r&amp;d</a:t>
            </a:r>
            <a:r>
              <a:rPr lang="en-US" dirty="0"/>
              <a:t> costs for high end equipment</a:t>
            </a:r>
          </a:p>
        </p:txBody>
      </p:sp>
    </p:spTree>
    <p:extLst>
      <p:ext uri="{BB962C8B-B14F-4D97-AF65-F5344CB8AC3E}">
        <p14:creationId xmlns:p14="http://schemas.microsoft.com/office/powerpoint/2010/main" val="830846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7A296-952D-4219-B7DD-34C47670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0D8C99-26D2-4485-9828-01E38296B64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Based on current technology, bounds comparable to category 1’s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143</m:t>
                        </m:r>
                      </m:sup>
                    </m:sSup>
                  </m:oMath>
                </a14:m>
                <a:r>
                  <a:rPr lang="en-US" dirty="0"/>
                  <a:t> classical gates are something like: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</m:sSup>
                  </m:oMath>
                </a14:m>
                <a:r>
                  <a:rPr lang="en-US" dirty="0"/>
                  <a:t> memory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/>
                  <a:t> RAM queries</a:t>
                </a:r>
              </a:p>
              <a:p>
                <a:endParaRPr lang="en-US" dirty="0"/>
              </a:p>
              <a:p>
                <a:r>
                  <a:rPr lang="en-US" dirty="0"/>
                  <a:t>If RAM model were right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143</m:t>
                        </m:r>
                      </m:sup>
                    </m:sSup>
                  </m:oMath>
                </a14:m>
                <a:r>
                  <a:rPr lang="en-US" dirty="0"/>
                  <a:t> memory,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143</m:t>
                        </m:r>
                      </m:sup>
                    </m:sSup>
                  </m:oMath>
                </a14:m>
                <a:r>
                  <a:rPr lang="en-US" dirty="0"/>
                  <a:t> queries</a:t>
                </a:r>
              </a:p>
              <a:p>
                <a:r>
                  <a:rPr lang="en-US" dirty="0"/>
                  <a:t>If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Area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sup>
                    </m:sSup>
                  </m:oMath>
                </a14:m>
                <a:r>
                  <a:rPr lang="en-US" dirty="0"/>
                  <a:t> memory,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sup>
                    </m:sSup>
                  </m:oMath>
                </a14:m>
                <a:r>
                  <a:rPr lang="en-US" dirty="0"/>
                  <a:t> queries OR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76</m:t>
                        </m:r>
                      </m:sup>
                    </m:sSup>
                  </m:oMath>
                </a14:m>
                <a:r>
                  <a:rPr lang="en-US" dirty="0"/>
                  <a:t> memory,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/>
                  <a:t> queries</a:t>
                </a:r>
              </a:p>
              <a:p>
                <a:r>
                  <a:rPr lang="en-US" dirty="0"/>
                  <a:t>If 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Volume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107</m:t>
                        </m:r>
                      </m:sup>
                    </m:sSup>
                  </m:oMath>
                </a14:m>
                <a:r>
                  <a:rPr lang="en-US" dirty="0"/>
                  <a:t> memory,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107</m:t>
                        </m:r>
                      </m:sup>
                    </m:sSup>
                  </m:oMath>
                </a14:m>
                <a:r>
                  <a:rPr lang="en-US" dirty="0"/>
                  <a:t> queries OR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</m:sSup>
                  </m:oMath>
                </a14:m>
                <a:r>
                  <a:rPr lang="en-US" dirty="0"/>
                  <a:t> memory,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dirty="0"/>
                  <a:t> queries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0D8C99-26D2-4485-9828-01E38296B6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412" t="-1681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EDD2776-6F1B-438D-A771-EC23FF6D694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RAM model clearly underestimates memory costs</a:t>
                </a:r>
              </a:p>
              <a:p>
                <a:r>
                  <a:rPr lang="en-US" dirty="0"/>
                  <a:t>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Area almost certainly overestimates memory costs</a:t>
                </a:r>
              </a:p>
              <a:p>
                <a:r>
                  <a:rPr lang="en-US" dirty="0"/>
                  <a:t>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Volume is pretty close, but</a:t>
                </a:r>
              </a:p>
              <a:p>
                <a:pPr lvl="1"/>
                <a:r>
                  <a:rPr lang="en-US" dirty="0"/>
                  <a:t>It may still be an overestimate</a:t>
                </a:r>
              </a:p>
              <a:p>
                <a:pPr lvl="1"/>
                <a:r>
                  <a:rPr lang="en-US" dirty="0"/>
                  <a:t>No clear theoretical basis</a:t>
                </a:r>
              </a:p>
              <a:p>
                <a:pPr lvl="2"/>
                <a:r>
                  <a:rPr lang="en-US" dirty="0"/>
                  <a:t>Looks like a case of overestimates and underestimates cancelling</a:t>
                </a:r>
              </a:p>
              <a:p>
                <a:pPr lvl="1"/>
                <a:r>
                  <a:rPr lang="en-US" dirty="0"/>
                  <a:t>WILL overstate costs when processor to memory ratio is &lt;&lt;1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EDD2776-6F1B-438D-A771-EC23FF6D69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412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807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51A31C-3147-4F21-8CE4-B0D3A1F0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Discussion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24E309F-70CC-4689-9E3B-74B7E29A98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Let’s say we’re ok with saying attacks requiring less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143</m:t>
                        </m:r>
                      </m:sup>
                    </m:sSup>
                  </m:oMath>
                </a14:m>
                <a:r>
                  <a:rPr lang="en-US" dirty="0"/>
                  <a:t> classical gates are fine at category 1 if they require e.g.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sup>
                    </m:sSup>
                  </m:oMath>
                </a14:m>
                <a:r>
                  <a:rPr lang="en-US" dirty="0"/>
                  <a:t> depth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</m:sSup>
                  </m:oMath>
                </a14:m>
                <a:r>
                  <a:rPr lang="en-US" dirty="0"/>
                  <a:t> memory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120</m:t>
                        </m:r>
                      </m:sup>
                    </m:sSup>
                  </m:oMath>
                </a14:m>
                <a:r>
                  <a:rPr lang="en-US" dirty="0"/>
                  <a:t> queries to shared memory</a:t>
                </a:r>
              </a:p>
              <a:p>
                <a:pPr lvl="1"/>
                <a:r>
                  <a:rPr lang="en-US" dirty="0"/>
                  <a:t>How do we extend this to categories 3, 5?</a:t>
                </a:r>
              </a:p>
              <a:p>
                <a:r>
                  <a:rPr lang="en-US" dirty="0"/>
                  <a:t>How confident are we that cryptanalysts can give accurate, optimized concrete costs for attacks in Time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Volume or custom cost models?</a:t>
                </a:r>
              </a:p>
              <a:p>
                <a:pPr lvl="1"/>
                <a:r>
                  <a:rPr lang="en-US" dirty="0"/>
                  <a:t>Can we use more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dirty="0"/>
                  <a:t> memory claimed for Kyber512 to improve memory access locality?</a:t>
                </a:r>
              </a:p>
              <a:p>
                <a:pPr lvl="1"/>
                <a:r>
                  <a:rPr lang="en-US" dirty="0"/>
                  <a:t>Can we prove or disprove conjectures like </a:t>
                </a:r>
                <a:r>
                  <a:rPr lang="en-US" dirty="0" err="1"/>
                  <a:t>Ducas</a:t>
                </a:r>
                <a:r>
                  <a:rPr lang="en-US" dirty="0"/>
                  <a:t> 2018?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24E309F-70CC-4689-9E3B-74B7E29A98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A8F57187-B4BF-47A6-9D93-8B1AB20EF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151" y="4723305"/>
            <a:ext cx="6190707" cy="10843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8980CD-EB16-49FF-BF23-2989BD16D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566" y="4723305"/>
            <a:ext cx="5660571" cy="115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8C787-CB3A-4121-AF3D-D0C36F53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or Quantum?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E12D0-9821-4555-AF38-D8607DB7B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categories 1, 3, 5, barring </a:t>
            </a:r>
            <a:r>
              <a:rPr lang="en-US" dirty="0" err="1"/>
              <a:t>nongeneric</a:t>
            </a:r>
            <a:r>
              <a:rPr lang="en-US" dirty="0"/>
              <a:t> quantum speedup (e.g. Shor, Kuperberg)</a:t>
            </a:r>
          </a:p>
          <a:p>
            <a:pPr lvl="1"/>
            <a:r>
              <a:rPr lang="en-US" dirty="0"/>
              <a:t>The classical attack is almost always the main concern</a:t>
            </a:r>
          </a:p>
          <a:p>
            <a:pPr lvl="1"/>
            <a:r>
              <a:rPr lang="en-US" dirty="0"/>
              <a:t>This is because AES key search is about as </a:t>
            </a:r>
            <a:r>
              <a:rPr lang="en-US" dirty="0" err="1"/>
              <a:t>Groverizable</a:t>
            </a:r>
            <a:r>
              <a:rPr lang="en-US" dirty="0"/>
              <a:t> as an algorithm can be</a:t>
            </a:r>
          </a:p>
          <a:p>
            <a:r>
              <a:rPr lang="en-US" dirty="0"/>
              <a:t>This started with a dispute about category 1, so we’ll mostly focus on classical attacks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3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2BE79-68F5-4C55-A960-855EF26F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145F9-3FE0-4A95-9306-5D297E71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RAM model</a:t>
            </a:r>
          </a:p>
          <a:p>
            <a:r>
              <a:rPr lang="en-US" dirty="0"/>
              <a:t>Nonlocal gate model</a:t>
            </a:r>
          </a:p>
          <a:p>
            <a:r>
              <a:rPr lang="en-US" dirty="0"/>
              <a:t>Time × Area</a:t>
            </a:r>
          </a:p>
          <a:p>
            <a:r>
              <a:rPr lang="en-US" dirty="0"/>
              <a:t>Time × Volume</a:t>
            </a:r>
          </a:p>
          <a:p>
            <a:r>
              <a:rPr lang="en-US" dirty="0"/>
              <a:t>Custom models</a:t>
            </a:r>
          </a:p>
        </p:txBody>
      </p:sp>
    </p:spTree>
    <p:extLst>
      <p:ext uri="{BB962C8B-B14F-4D97-AF65-F5344CB8AC3E}">
        <p14:creationId xmlns:p14="http://schemas.microsoft.com/office/powerpoint/2010/main" val="320063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539DB-5FA6-416F-9766-47097FD36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9D235-22CC-4210-A434-6C088F032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Based on Assembly instructions for typical CPUs</a:t>
            </a:r>
          </a:p>
          <a:p>
            <a:pPr lvl="1"/>
            <a:r>
              <a:rPr lang="en-US" dirty="0"/>
              <a:t>Assume unit cost to read or write from any memory location, regardless of the memory size</a:t>
            </a:r>
          </a:p>
          <a:p>
            <a:pPr lvl="1"/>
            <a:r>
              <a:rPr lang="en-US" dirty="0"/>
              <a:t>Assume that the contents of a memory location can be used to address another memory location</a:t>
            </a:r>
          </a:p>
          <a:p>
            <a:pPr lvl="1"/>
            <a:r>
              <a:rPr lang="en-US" dirty="0"/>
              <a:t>Typically the cost is arrived at by counting instructions (which in turn can be costed in bit operations/gates)</a:t>
            </a:r>
          </a:p>
          <a:p>
            <a:pPr lvl="1"/>
            <a:r>
              <a:rPr lang="en-US" dirty="0"/>
              <a:t>Can consider multithreading in which case we can consider also</a:t>
            </a:r>
          </a:p>
          <a:p>
            <a:pPr lvl="2"/>
            <a:r>
              <a:rPr lang="en-US" dirty="0"/>
              <a:t>“Width” – Total memory size</a:t>
            </a:r>
          </a:p>
          <a:p>
            <a:pPr lvl="2"/>
            <a:r>
              <a:rPr lang="en-US" dirty="0"/>
              <a:t>“Depth” – Number of operations per thread </a:t>
            </a:r>
          </a:p>
          <a:p>
            <a:r>
              <a:rPr lang="en-US" dirty="0"/>
              <a:t>This is the most common way to cost classical attacks and classical algorithms in general</a:t>
            </a:r>
          </a:p>
          <a:p>
            <a:r>
              <a:rPr lang="en-US" dirty="0"/>
              <a:t>Not clear how well it translates to extremely large distributed computations (The closest thing to a realistic model of the attacks we’re talking about)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5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AC9FA-9717-470B-96A3-205763E1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Nonlocal Gate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56AAF-4490-422A-B62A-64D83D32B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the computation as a binary circuit with, say, AND </a:t>
            </a:r>
            <a:r>
              <a:rPr lang="en-US" dirty="0" err="1"/>
              <a:t>and</a:t>
            </a:r>
            <a:r>
              <a:rPr lang="en-US" dirty="0"/>
              <a:t> XOR gates.</a:t>
            </a:r>
          </a:p>
          <a:p>
            <a:pPr lvl="1"/>
            <a:r>
              <a:rPr lang="en-US" dirty="0"/>
              <a:t>Assume that gates can be performed between any two memory locations at unit cost</a:t>
            </a:r>
          </a:p>
          <a:p>
            <a:pPr lvl="1"/>
            <a:r>
              <a:rPr lang="en-US" dirty="0"/>
              <a:t>But, you can’t use the contents of any memory location to decide which gate to perform later on</a:t>
            </a:r>
          </a:p>
          <a:p>
            <a:r>
              <a:rPr lang="en-US" dirty="0"/>
              <a:t>When generalized to 2-qubit quantum gates, this is the most common way to cost quantum attacks</a:t>
            </a:r>
          </a:p>
          <a:p>
            <a:r>
              <a:rPr lang="en-US" dirty="0"/>
              <a:t>To simulate a single threaded memory access, gates will have to touch every memory location</a:t>
            </a:r>
          </a:p>
          <a:p>
            <a:pPr lvl="1"/>
            <a:r>
              <a:rPr lang="en-US" dirty="0"/>
              <a:t>Cost is proportional to the size of the memory!</a:t>
            </a:r>
          </a:p>
          <a:p>
            <a:r>
              <a:rPr lang="en-US" dirty="0"/>
              <a:t>For algorithms that can be parallelized, so memory per thread is small</a:t>
            </a:r>
          </a:p>
          <a:p>
            <a:pPr lvl="1"/>
            <a:r>
              <a:rPr lang="en-US" dirty="0"/>
              <a:t>Nonlocal Gate Model is equivalent to  RAM model up to log factors in memory size: See </a:t>
            </a:r>
            <a:r>
              <a:rPr lang="en-US" dirty="0">
                <a:hlinkClick r:id="rId2"/>
              </a:rPr>
              <a:t>https://arxiv.org/abs/1207.2307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6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5813-8C6B-49C1-BA11-5848422CC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×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4F83D-58EE-4AFF-8C0C-A9DE9C25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Same as nonlocal gate model, but</a:t>
            </a:r>
          </a:p>
          <a:p>
            <a:pPr lvl="1"/>
            <a:r>
              <a:rPr lang="en-US" dirty="0"/>
              <a:t>Assume memory locations are arranged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-dimensionally</a:t>
            </a:r>
          </a:p>
          <a:p>
            <a:pPr lvl="1"/>
            <a:r>
              <a:rPr lang="en-US" dirty="0"/>
              <a:t>Gates can only be performed between nearest neighbor memory locations</a:t>
            </a:r>
          </a:p>
          <a:p>
            <a:pPr lvl="1"/>
            <a:r>
              <a:rPr lang="en-US" dirty="0"/>
              <a:t>Rather than counting gates, we multiply the number of memory locations by the circuit depth to compute cost</a:t>
            </a:r>
          </a:p>
          <a:p>
            <a:r>
              <a:rPr lang="en-US" dirty="0"/>
              <a:t>Dan Bernstein’s favorite model</a:t>
            </a:r>
          </a:p>
          <a:p>
            <a:r>
              <a:rPr lang="en-US" dirty="0"/>
              <a:t>Makes sense if </a:t>
            </a:r>
          </a:p>
          <a:p>
            <a:pPr lvl="1"/>
            <a:r>
              <a:rPr lang="en-US" dirty="0"/>
              <a:t>heat dissipation per gate, </a:t>
            </a:r>
          </a:p>
          <a:p>
            <a:pPr lvl="1"/>
            <a:r>
              <a:rPr lang="en-US" dirty="0"/>
              <a:t>density of gates per memory location per time </a:t>
            </a:r>
          </a:p>
          <a:p>
            <a:pPr marL="0" indent="0">
              <a:buNone/>
            </a:pPr>
            <a:r>
              <a:rPr lang="en-US" dirty="0"/>
              <a:t>  are constant as computation size scales</a:t>
            </a:r>
          </a:p>
          <a:p>
            <a:r>
              <a:rPr lang="en-US" dirty="0"/>
              <a:t>Makes less sense otherwise</a:t>
            </a:r>
          </a:p>
          <a:p>
            <a:r>
              <a:rPr lang="en-US" dirty="0"/>
              <a:t>Even if the algorithm parallelizes, random access to memory costs </a:t>
            </a:r>
            <a:r>
              <a:rPr lang="en-US" i="1" dirty="0">
                <a:solidFill>
                  <a:srgbClr val="FF0000"/>
                </a:solidFill>
              </a:rPr>
              <a:t>square root </a:t>
            </a:r>
            <a:r>
              <a:rPr lang="en-US" dirty="0"/>
              <a:t>of memory size</a:t>
            </a:r>
          </a:p>
          <a:p>
            <a:r>
              <a:rPr lang="en-US" dirty="0"/>
              <a:t>Local memory access is essentially unit 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0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5813-8C6B-49C1-BA11-5848422CC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×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4F83D-58EE-4AFF-8C0C-A9DE9C25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as nonlocal gate model, but</a:t>
            </a:r>
          </a:p>
          <a:p>
            <a:pPr lvl="1"/>
            <a:r>
              <a:rPr lang="en-US" dirty="0"/>
              <a:t>Assume memory locations are arranged </a:t>
            </a:r>
            <a:r>
              <a:rPr lang="en-US" b="1" i="1" dirty="0">
                <a:solidFill>
                  <a:srgbClr val="FF0000"/>
                </a:solidFill>
              </a:rPr>
              <a:t>3</a:t>
            </a:r>
            <a:r>
              <a:rPr lang="en-US" dirty="0"/>
              <a:t>-dimensionally</a:t>
            </a:r>
          </a:p>
          <a:p>
            <a:pPr lvl="1"/>
            <a:r>
              <a:rPr lang="en-US" dirty="0"/>
              <a:t>Gates can only be performed between nearest neighbor memory locations</a:t>
            </a:r>
          </a:p>
          <a:p>
            <a:pPr lvl="1"/>
            <a:r>
              <a:rPr lang="en-US" dirty="0"/>
              <a:t>Rather than counting gates, we multiply the number of memory locations by the circuit depth to compute cost</a:t>
            </a:r>
          </a:p>
          <a:p>
            <a:r>
              <a:rPr lang="en-US" dirty="0"/>
              <a:t>Even if the algorithm parallelizes, random access to memory costs </a:t>
            </a:r>
            <a:r>
              <a:rPr lang="en-US" b="1" i="1" dirty="0">
                <a:solidFill>
                  <a:srgbClr val="FF0000"/>
                </a:solidFill>
              </a:rPr>
              <a:t>cube root</a:t>
            </a:r>
            <a:r>
              <a:rPr lang="en-US" i="1" dirty="0"/>
              <a:t> </a:t>
            </a:r>
            <a:r>
              <a:rPr lang="en-US" dirty="0"/>
              <a:t>of memory size</a:t>
            </a:r>
          </a:p>
          <a:p>
            <a:r>
              <a:rPr lang="en-US" dirty="0"/>
              <a:t>Local memory access is essentially unit 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4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31C6F-070B-4697-8FE8-D62208395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03D076-EF90-4A90-9B2F-B35C7D0123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RAM model says memory access is essentially free</a:t>
                </a:r>
              </a:p>
              <a:p>
                <a:endParaRPr lang="en-US" dirty="0"/>
              </a:p>
              <a:p>
                <a:r>
                  <a:rPr lang="en-US" dirty="0"/>
                  <a:t>Gate models say memory access is super expensive unless it can be parallelized </a:t>
                </a:r>
              </a:p>
              <a:p>
                <a:r>
                  <a:rPr lang="en-US" dirty="0"/>
                  <a:t>Additionally, Time × Area treats data at rest the same as data being actively processed</a:t>
                </a:r>
              </a:p>
              <a:p>
                <a:r>
                  <a:rPr lang="en-US" dirty="0"/>
                  <a:t>Even Time × Volume treats a long distance fiber optic link the same as a line of densely packed gates</a:t>
                </a:r>
              </a:p>
              <a:p>
                <a:endParaRPr lang="en-US" dirty="0"/>
              </a:p>
              <a:p>
                <a:r>
                  <a:rPr lang="en-US" dirty="0"/>
                  <a:t>Can we find a middle ground?</a:t>
                </a:r>
              </a:p>
              <a:p>
                <a:pPr lvl="1"/>
                <a:r>
                  <a:rPr lang="en-US" dirty="0"/>
                  <a:t>Assume RAM access has logarithmic cost, but cube root latency?</a:t>
                </a:r>
              </a:p>
              <a:p>
                <a:pPr lvl="1"/>
                <a:r>
                  <a:rPr lang="en-US" dirty="0"/>
                  <a:t>Give each location where a gate can happen ~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memory locations for free?</a:t>
                </a:r>
              </a:p>
              <a:p>
                <a:pPr lvl="1"/>
                <a:r>
                  <a:rPr lang="en-US" dirty="0"/>
                  <a:t>Give separate, per-category hard limits for gate count, RAM size, total RAM queries, depth?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03D076-EF90-4A90-9B2F-B35C7D0123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63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FD72E9-B834-45C7-827C-217A3D79E517}"/>
</file>

<file path=customXml/itemProps2.xml><?xml version="1.0" encoding="utf-8"?>
<ds:datastoreItem xmlns:ds="http://schemas.openxmlformats.org/officeDocument/2006/customXml" ds:itemID="{7D33E049-C08B-44DD-BB2B-6F060E4A48BE}"/>
</file>

<file path=customXml/itemProps3.xml><?xml version="1.0" encoding="utf-8"?>
<ds:datastoreItem xmlns:ds="http://schemas.openxmlformats.org/officeDocument/2006/customXml" ds:itemID="{B6127EA7-6022-4406-9222-3874A47C8E34}"/>
</file>

<file path=docProps/app.xml><?xml version="1.0" encoding="utf-8"?>
<Properties xmlns="http://schemas.openxmlformats.org/officeDocument/2006/extended-properties" xmlns:vt="http://schemas.openxmlformats.org/officeDocument/2006/docPropsVTypes">
  <TotalTime>24233</TotalTime>
  <Words>2669</Words>
  <Application>Microsoft Office PowerPoint</Application>
  <PresentationFormat>Widescreen</PresentationFormat>
  <Paragraphs>255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Office Theme</vt:lpstr>
      <vt:lpstr>Cost models</vt:lpstr>
      <vt:lpstr>The Question that Started this</vt:lpstr>
      <vt:lpstr>Classical or Quantum?</vt:lpstr>
      <vt:lpstr>Models to Consider</vt:lpstr>
      <vt:lpstr>RAM model</vt:lpstr>
      <vt:lpstr>Nonlocal Gate Model</vt:lpstr>
      <vt:lpstr>Time × Area</vt:lpstr>
      <vt:lpstr>Time × Volume</vt:lpstr>
      <vt:lpstr>Custom models</vt:lpstr>
      <vt:lpstr>Part 2 How Hard are the Categories?</vt:lpstr>
      <vt:lpstr>Landauer’s Limit [Landauer 1961]</vt:lpstr>
      <vt:lpstr>Brownian Computation [Bennett 1973]</vt:lpstr>
      <vt:lpstr>Implications of Brownian Computation</vt:lpstr>
      <vt:lpstr>Unpowered Brownian Computation AKA Classical Grover [Perlner, Liu 2017]</vt:lpstr>
      <vt:lpstr>What about fundamental limits on memory?</vt:lpstr>
      <vt:lpstr>Ok, But What about Real Technology?</vt:lpstr>
      <vt:lpstr>How much does computation cost?</vt:lpstr>
      <vt:lpstr>How Much Memory can we Get for $2^64  over 500 years </vt:lpstr>
      <vt:lpstr>What about memory bandwidth?</vt:lpstr>
      <vt:lpstr>What About the Network?</vt:lpstr>
      <vt:lpstr>What ISPs  (Alledgedly) Pay for Bandwidth</vt:lpstr>
      <vt:lpstr>Just for Kicks: A System Which is Almost as Good</vt:lpstr>
      <vt:lpstr>What if we Buy our own Equipment?</vt:lpstr>
      <vt:lpstr>What if we Mass Produce our own Equipment?</vt:lpstr>
      <vt:lpstr>Speculation about why the gap is so big</vt:lpstr>
      <vt:lpstr>Back to models</vt:lpstr>
      <vt:lpstr>Questions for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models</dc:title>
  <dc:creator>Perlner, Ray A. (Fed)</dc:creator>
  <cp:lastModifiedBy>Perlner, Ray A. (Fed)</cp:lastModifiedBy>
  <cp:revision>77</cp:revision>
  <dcterms:created xsi:type="dcterms:W3CDTF">2020-08-05T20:01:50Z</dcterms:created>
  <dcterms:modified xsi:type="dcterms:W3CDTF">2022-02-17T19:13:46Z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